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9400"/>
            <a:ext cx="9144000" cy="198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7" descr="ITA Emblem BLK HORZ MAS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390900"/>
            <a:ext cx="209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457200"/>
            <a:ext cx="4648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prstClr val="black"/>
                </a:solidFill>
              </a:rPr>
              <a:t>U.S.-Singapore Third Country Training Program (TCTP)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0940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30940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Y:\DSCT\images\Bayon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86325"/>
            <a:ext cx="3114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6629400" cy="1676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2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5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3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9400"/>
            <a:ext cx="9144000" cy="198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7" descr="ITA Emblem BLK HORZ MAS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390900"/>
            <a:ext cx="209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457200"/>
            <a:ext cx="411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smtClean="0">
                <a:solidFill>
                  <a:srgbClr val="000000"/>
                </a:solidFill>
                <a:latin typeface="Trebuchet MS" pitchFamily="34" charset="0"/>
              </a:rPr>
              <a:t>U.S.-Singapore </a:t>
            </a:r>
          </a:p>
          <a:p>
            <a:pPr algn="ctr" eaLnBrk="1" hangingPunct="1">
              <a:defRPr/>
            </a:pPr>
            <a:r>
              <a:rPr lang="en-US" sz="2800" b="1" smtClean="0">
                <a:solidFill>
                  <a:srgbClr val="000000"/>
                </a:solidFill>
                <a:latin typeface="Trebuchet MS" pitchFamily="34" charset="0"/>
              </a:rPr>
              <a:t>Third Country </a:t>
            </a:r>
          </a:p>
          <a:p>
            <a:pPr algn="ctr" eaLnBrk="1" hangingPunct="1">
              <a:defRPr/>
            </a:pPr>
            <a:r>
              <a:rPr lang="en-US" sz="2800" b="1" smtClean="0">
                <a:solidFill>
                  <a:srgbClr val="000000"/>
                </a:solidFill>
                <a:latin typeface="Trebuchet MS" pitchFamily="34" charset="0"/>
              </a:rPr>
              <a:t>Training Program(TCTP)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925"/>
            <a:ext cx="30940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92325"/>
            <a:ext cx="30940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Y:\DSCT\images\Bayon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4899025"/>
            <a:ext cx="3114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51050" y="2286000"/>
            <a:ext cx="367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Investment and Trade Facilitation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6629400" cy="1676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12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43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1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35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788"/>
            <a:ext cx="8229600" cy="1217612"/>
          </a:xfrm>
        </p:spPr>
        <p:txBody>
          <a:bodyPr/>
          <a:lstStyle>
            <a:lvl1pPr>
              <a:lnSpc>
                <a:spcPct val="100000"/>
              </a:lnSpc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25650" y="6356350"/>
            <a:ext cx="5243513" cy="365125"/>
          </a:xfrm>
        </p:spPr>
        <p:txBody>
          <a:bodyPr/>
          <a:lstStyle>
            <a:lvl1pPr algn="l"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white">
                    <a:lumMod val="75000"/>
                  </a:prstClr>
                </a:solidFill>
                <a:latin typeface="Century Gothic" pitchFamily="34" charset="0"/>
                <a:cs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6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3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788"/>
            <a:ext cx="8229600" cy="1141412"/>
          </a:xfrm>
        </p:spPr>
        <p:txBody>
          <a:bodyPr/>
          <a:lstStyle>
            <a:lvl1pPr>
              <a:lnSpc>
                <a:spcPct val="100000"/>
              </a:lnSpc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981200"/>
            <a:ext cx="4041648" cy="4145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8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8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2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1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6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1400" y="6356350"/>
            <a:ext cx="10572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fld id="{94589EFF-AE63-4040-9F5C-3842BD842158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3263" y="6356350"/>
            <a:ext cx="51974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lumMod val="7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fld id="{7225A197-6715-4B38-97ED-BDE18070D9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Finance and Infrastructure Subcommittee</a:t>
            </a:r>
            <a:endParaRPr lang="en-US" sz="5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 smtClean="0"/>
              <a:t>Financing Recommendations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141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Authorize TIGER (Transportation Investment Generates Economic Recovery Grants) for small-starts and projects of national and regional significance for mega-projects on a permanent basis with guaranteed funding at current levels or greater 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Distribution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Mode: </a:t>
            </a:r>
            <a:r>
              <a:rPr lang="en-US" dirty="0" smtClean="0"/>
              <a:t>Multi-modal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796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Ensure 100% of the Harbor Maintenance Trust Fund is used for its original purposes with expanded qualifying activities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Distribution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Mode: Waterways</a:t>
            </a:r>
            <a:endParaRPr lang="en-US" sz="1400" dirty="0"/>
          </a:p>
          <a:p>
            <a:pPr lvl="0"/>
            <a:r>
              <a:rPr lang="en-US" dirty="0"/>
              <a:t>Restore purchasing power of the gas and diesel tax via a 8.5 cent increase and index both to inflation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Collection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Mode: Surface Transportation</a:t>
            </a:r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8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Replace fuel taxes with a road user tax based on how many miles motorists travel on public roads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Collection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Mode: Surface Transportation</a:t>
            </a:r>
            <a:endParaRPr lang="en-US" sz="1400" dirty="0"/>
          </a:p>
          <a:p>
            <a:pPr lvl="0"/>
            <a:r>
              <a:rPr lang="en-US" dirty="0"/>
              <a:t>Creation of a Federal Freight Trust Fund – $6 billion per year for 20 years 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Distribution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Mode: Multi-modal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2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Increase funding for competitive grant program for megaprojects of regional and national significance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Distribution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Mode: Multi-modal</a:t>
            </a:r>
            <a:endParaRPr lang="en-US" sz="1400" dirty="0"/>
          </a:p>
          <a:p>
            <a:pPr lvl="0"/>
            <a:r>
              <a:rPr lang="en-US" dirty="0"/>
              <a:t>Apply a user fee of a percentage of the cost of the transportation of goods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Collection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Mode: Multi-modal</a:t>
            </a:r>
            <a:endParaRPr lang="en-US" sz="1400" dirty="0"/>
          </a:p>
          <a:p>
            <a:pPr lvl="0"/>
            <a:r>
              <a:rPr lang="en-US" dirty="0"/>
              <a:t>Increase fuel tax paid by barge industry 6 to 9 cents per gallon</a:t>
            </a:r>
            <a:endParaRPr lang="en-US" sz="2000" dirty="0"/>
          </a:p>
          <a:p>
            <a:pPr lvl="1"/>
            <a:r>
              <a:rPr lang="en-US" dirty="0"/>
              <a:t>Revenue </a:t>
            </a:r>
            <a:r>
              <a:rPr lang="en-US" u="sng" dirty="0"/>
              <a:t>Collection</a:t>
            </a:r>
            <a:r>
              <a:rPr lang="en-US" dirty="0"/>
              <a:t> Mechanism</a:t>
            </a:r>
            <a:endParaRPr lang="en-US" sz="1400" dirty="0"/>
          </a:p>
          <a:p>
            <a:pPr lvl="1"/>
            <a:r>
              <a:rPr lang="en-US" dirty="0"/>
              <a:t>Waterways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96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TA Defaul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ITA Default</Template>
  <TotalTime>387</TotalTime>
  <Words>208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ITA Default</vt:lpstr>
      <vt:lpstr>Finance and Infrastructure Subcommittee</vt:lpstr>
      <vt:lpstr>Financing Recommendations</vt:lpstr>
      <vt:lpstr>Financing Recommendations</vt:lpstr>
      <vt:lpstr>Financing Recommendations</vt:lpstr>
      <vt:lpstr>Financing Recommendations</vt:lpstr>
    </vt:vector>
  </TitlesOfParts>
  <Company>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Committee on Supply Chain Competitiveness</dc:title>
  <dc:creator>John Miller</dc:creator>
  <cp:lastModifiedBy>John Miller</cp:lastModifiedBy>
  <cp:revision>3</cp:revision>
  <dcterms:created xsi:type="dcterms:W3CDTF">2014-06-09T11:39:53Z</dcterms:created>
  <dcterms:modified xsi:type="dcterms:W3CDTF">2014-06-09T18:07:12Z</dcterms:modified>
</cp:coreProperties>
</file>